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61" r:id="rId3"/>
    <p:sldId id="291" r:id="rId4"/>
    <p:sldId id="278" r:id="rId5"/>
    <p:sldId id="293" r:id="rId6"/>
    <p:sldId id="279" r:id="rId7"/>
    <p:sldId id="280" r:id="rId8"/>
    <p:sldId id="284" r:id="rId9"/>
    <p:sldId id="288" r:id="rId10"/>
    <p:sldId id="294" r:id="rId11"/>
    <p:sldId id="285" r:id="rId12"/>
    <p:sldId id="289" r:id="rId13"/>
    <p:sldId id="277" r:id="rId1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Open Sans" pitchFamily="2" charset="0"/>
      <p:regular r:id="rId20"/>
      <p:bold r:id="rId21"/>
    </p:embeddedFont>
    <p:embeddedFont>
      <p:font typeface="Open Sans Light" pitchFamily="2" charset="0"/>
      <p:regular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  <p:embeddedFont>
      <p:font typeface="Roboto Light" panose="02000000000000000000" pitchFamily="2" charset="0"/>
      <p:regular r:id="rId27"/>
      <p:italic r:id="rId28"/>
    </p:embeddedFont>
    <p:embeddedFont>
      <p:font typeface="Roboto SemiBold" panose="02000000000000000000" pitchFamily="2" charset="0"/>
      <p:bold r:id="rId29"/>
      <p:boldItalic r:id="rId30"/>
    </p:embeddedFont>
    <p:embeddedFont>
      <p:font typeface="Sofia Sans" pitchFamily="2" charset="0"/>
      <p:regular r:id="rId31"/>
      <p:bold r:id="rId32"/>
      <p:italic r:id="rId33"/>
      <p:boldItalic r:id="rId34"/>
    </p:embeddedFont>
    <p:embeddedFont>
      <p:font typeface="Sofia Sans ExtraBold" pitchFamily="2" charset="0"/>
      <p:bold r:id="rId35"/>
      <p:boldItalic r:id="rId36"/>
    </p:embeddedFont>
    <p:embeddedFont>
      <p:font typeface="Sofia Sans Semi Condensed Light" pitchFamily="2" charset="0"/>
      <p:regular r:id="rId37"/>
      <p:italic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9694"/>
    <a:srgbClr val="FFFF99"/>
    <a:srgbClr val="FF0000"/>
    <a:srgbClr val="4F81BD"/>
    <a:srgbClr val="4A7EBB"/>
    <a:srgbClr val="FF5050"/>
    <a:srgbClr val="FFFFFF"/>
    <a:srgbClr val="0070C0"/>
    <a:srgbClr val="00CC00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00" autoAdjust="0"/>
    <p:restoredTop sz="84808" autoAdjust="0"/>
  </p:normalViewPr>
  <p:slideViewPr>
    <p:cSldViewPr>
      <p:cViewPr varScale="1">
        <p:scale>
          <a:sx n="110" d="100"/>
          <a:sy n="110" d="100"/>
        </p:scale>
        <p:origin x="634" y="6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3243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2472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presProps" Target="presProps.xml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font" Target="fonts/font22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font" Target="fonts/font21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font" Target="fonts/font2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ofia Sans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ofia Sans" pitchFamily="2" charset="0"/>
              </a:defRPr>
            </a:lvl1pPr>
          </a:lstStyle>
          <a:p>
            <a:fld id="{EAF9F6F8-DC93-4263-BA57-AD9D4385C8E5}" type="datetimeFigureOut">
              <a:rPr lang="en-US" smtClean="0"/>
              <a:pPr/>
              <a:t>2025-09-23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ofia Sans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ofia Sans" pitchFamily="2" charset="0"/>
              </a:defRPr>
            </a:lvl1pPr>
          </a:lstStyle>
          <a:p>
            <a:fld id="{725F2DB0-B490-4B71-886B-D4923F08889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990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ofia Sans" pitchFamily="2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ofia Sans" pitchFamily="2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ofia Sans" pitchFamily="2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ofia Sans" pitchFamily="2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ofia Sans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405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6936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7751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9939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5607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5159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0393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0994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0570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808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5416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371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30">
            <a:extLst>
              <a:ext uri="{FF2B5EF4-FFF2-40B4-BE49-F238E27FC236}">
                <a16:creationId xmlns:a16="http://schemas.microsoft.com/office/drawing/2014/main" id="{9A2CA850-86EC-41CC-88A4-69696024C130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0" y="1962150"/>
            <a:ext cx="9144000" cy="685800"/>
          </a:xfrm>
        </p:spPr>
        <p:txBody>
          <a:bodyPr>
            <a:noAutofit/>
          </a:bodyPr>
          <a:lstStyle>
            <a:lvl1pPr algn="ctr">
              <a:buNone/>
              <a:defRPr sz="4000" b="1">
                <a:solidFill>
                  <a:schemeClr val="tx1"/>
                </a:solidFill>
                <a:effectLst/>
                <a:latin typeface="Sofia Sans" pitchFamily="2" charset="0"/>
                <a:ea typeface="Roboto SemiBold" panose="02000000000000000000" pitchFamily="2" charset="0"/>
              </a:defRPr>
            </a:lvl1pPr>
          </a:lstStyle>
          <a:p>
            <a:pPr lvl="0"/>
            <a:r>
              <a:rPr lang="bg-BG" dirty="0"/>
              <a:t>Заглавие 1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F69ECEF-595B-4A72-A451-52A3B6CF77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9338" y="277813"/>
            <a:ext cx="1965325" cy="153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686800" cy="857250"/>
          </a:xfrm>
          <a:noFill/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4000" spc="-100" dirty="0"/>
            </a:lvl1pPr>
          </a:lstStyle>
          <a:p>
            <a:pPr lvl="0" defTabSz="914400"/>
            <a:r>
              <a:rPr lang="en-US" dirty="0"/>
              <a:t>Click to edit Master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00150"/>
            <a:ext cx="8686800" cy="382905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800" dirty="0"/>
            </a:lvl1pPr>
            <a:lvl2pPr marL="800100" indent="-342900">
              <a:buFont typeface="Sofia Sans Semi Condensed Light" pitchFamily="2" charset="0"/>
              <a:buChar char="–"/>
              <a:defRPr lang="en-US" sz="2400" dirty="0"/>
            </a:lvl2pPr>
            <a:lvl3pPr>
              <a:defRPr lang="en-US" sz="1600" dirty="0"/>
            </a:lvl3pPr>
            <a:lvl4pPr>
              <a:defRPr lang="en-US" sz="1600" dirty="0"/>
            </a:lvl4pPr>
          </a:lstStyle>
          <a:p>
            <a:pPr marL="0" lvl="0" indent="0" defTabSz="914400">
              <a:spcBef>
                <a:spcPts val="1200"/>
              </a:spcBef>
            </a:pPr>
            <a:r>
              <a:rPr lang="en-US" dirty="0"/>
              <a:t>Click to edit Master text styles</a:t>
            </a:r>
          </a:p>
          <a:p>
            <a:pPr marL="742950" lvl="1" indent="-285750" defTabSz="914400">
              <a:spcBef>
                <a:spcPts val="300"/>
              </a:spcBef>
              <a:buFont typeface="Calibri" pitchFamily="34" charset="0"/>
              <a:buChar char="–"/>
            </a:pPr>
            <a:r>
              <a:rPr lang="en-US" dirty="0"/>
              <a:t>Second level</a:t>
            </a:r>
          </a:p>
          <a:p>
            <a:pPr marL="746125" lvl="2" indent="0" defTabSz="914400">
              <a:spcBef>
                <a:spcPts val="0"/>
              </a:spcBef>
              <a:buFont typeface="Sofia Sans Semi Condensed Light" pitchFamily="2" charset="0"/>
              <a:buNone/>
            </a:pPr>
            <a:r>
              <a:rPr lang="en-US" dirty="0"/>
              <a:t>Third level</a:t>
            </a:r>
          </a:p>
          <a:p>
            <a:pPr marL="1085850" lvl="3" indent="-173038" defTabSz="914400">
              <a:spcBef>
                <a:spcPts val="0"/>
              </a:spcBef>
              <a:buFont typeface="Sofia Sans Semi Condensed Light" pitchFamily="2" charset="0"/>
              <a:buChar char="–"/>
            </a:pPr>
            <a:r>
              <a:rPr lang="en-US" dirty="0"/>
              <a:t>Fourth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14300"/>
            <a:ext cx="8686800" cy="49149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800" dirty="0"/>
            </a:lvl1pPr>
            <a:lvl2pPr marL="800100" indent="-342900">
              <a:buFont typeface="Sofia Sans Semi Condensed Light" pitchFamily="2" charset="0"/>
              <a:buChar char="–"/>
              <a:defRPr lang="en-US" sz="2400" dirty="0"/>
            </a:lvl2pPr>
            <a:lvl3pPr>
              <a:defRPr lang="en-US" sz="1600" dirty="0"/>
            </a:lvl3pPr>
            <a:lvl4pPr>
              <a:defRPr lang="en-US" sz="1600" dirty="0"/>
            </a:lvl4pPr>
          </a:lstStyle>
          <a:p>
            <a:pPr marL="0" lvl="0" indent="0" defTabSz="914400">
              <a:spcBef>
                <a:spcPts val="1200"/>
              </a:spcBef>
            </a:pPr>
            <a:r>
              <a:rPr lang="en-US" dirty="0"/>
              <a:t>Click to edit Master text styles</a:t>
            </a:r>
          </a:p>
          <a:p>
            <a:pPr marL="742950" lvl="1" indent="-285750" defTabSz="914400">
              <a:spcBef>
                <a:spcPts val="300"/>
              </a:spcBef>
              <a:buFont typeface="Calibri" pitchFamily="34" charset="0"/>
              <a:buChar char="–"/>
            </a:pPr>
            <a:r>
              <a:rPr lang="en-US" dirty="0"/>
              <a:t>Second level</a:t>
            </a:r>
          </a:p>
          <a:p>
            <a:pPr marL="746125" lvl="2" indent="0" defTabSz="914400">
              <a:spcBef>
                <a:spcPts val="0"/>
              </a:spcBef>
              <a:buFont typeface="Sofia Sans Semi Condensed Light" pitchFamily="2" charset="0"/>
              <a:buNone/>
            </a:pPr>
            <a:r>
              <a:rPr lang="en-US" dirty="0"/>
              <a:t>Third level</a:t>
            </a:r>
          </a:p>
          <a:p>
            <a:pPr marL="1085850" lvl="3" indent="-173038" defTabSz="914400">
              <a:spcBef>
                <a:spcPts val="0"/>
              </a:spcBef>
              <a:buFont typeface="Sofia Sans Semi Condensed Light" pitchFamily="2" charset="0"/>
              <a:buChar char="–"/>
            </a:pPr>
            <a:r>
              <a:rPr lang="en-US" dirty="0"/>
              <a:t>Fourth level</a:t>
            </a:r>
          </a:p>
        </p:txBody>
      </p:sp>
    </p:spTree>
  </p:cSld>
  <p:clrMapOvr>
    <a:masterClrMapping/>
  </p:clrMapOvr>
  <p:transition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1435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5400" b="0" spc="-100" dirty="0">
                <a:ea typeface="Roboto SemiBold" panose="02000000000000000000" pitchFamily="2" charset="0"/>
              </a:defRPr>
            </a:lvl1pPr>
          </a:lstStyle>
          <a:p>
            <a:pPr lvl="0" algn="ctr" defTabSz="914400"/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6868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l"/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829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lvl="0" indent="0">
              <a:spcBef>
                <a:spcPts val="900"/>
              </a:spcBef>
            </a:pPr>
            <a:r>
              <a:rPr lang="en-US" dirty="0"/>
              <a:t>Click to edit Master text styles</a:t>
            </a:r>
          </a:p>
          <a:p>
            <a:pPr lvl="1">
              <a:spcBef>
                <a:spcPts val="225"/>
              </a:spcBef>
              <a:buFont typeface="Calibri" pitchFamily="34" charset="0"/>
              <a:buChar char="–"/>
            </a:pPr>
            <a:r>
              <a:rPr lang="en-US" dirty="0"/>
              <a:t>Second level</a:t>
            </a:r>
          </a:p>
          <a:p>
            <a:pPr marL="559594" lvl="2" indent="0">
              <a:spcBef>
                <a:spcPts val="0"/>
              </a:spcBef>
              <a:buFont typeface="Sofia Sans Semi Condensed Light" pitchFamily="2" charset="0"/>
              <a:buNone/>
            </a:pPr>
            <a:r>
              <a:rPr lang="en-US" dirty="0"/>
              <a:t>Third level</a:t>
            </a:r>
          </a:p>
          <a:p>
            <a:pPr marL="814388" lvl="3" indent="-129779">
              <a:spcBef>
                <a:spcPts val="0"/>
              </a:spcBef>
              <a:buFont typeface="Sofia Sans Semi Condensed Light" pitchFamily="2" charset="0"/>
              <a:buChar char="–"/>
            </a:pPr>
            <a:r>
              <a:rPr lang="en-US" dirty="0"/>
              <a:t>Fourth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4" r:id="rId4"/>
    <p:sldLayoutId id="2147483655" r:id="rId5"/>
  </p:sldLayoutIdLst>
  <p:txStyles>
    <p:titleStyle>
      <a:lvl1pPr algn="l" defTabSz="685800" rtl="0" eaLnBrk="1" latinLnBrk="0" hangingPunct="1">
        <a:spcBef>
          <a:spcPct val="0"/>
        </a:spcBef>
        <a:buNone/>
        <a:defRPr lang="en-US" sz="3000" b="1" kern="1200" spc="-75" baseline="0" dirty="0">
          <a:solidFill>
            <a:schemeClr val="tx1"/>
          </a:solidFill>
          <a:effectLst/>
          <a:latin typeface="Sofia Sans ExtraBold" pitchFamily="2" charset="0"/>
          <a:ea typeface="Open Sans" pitchFamily="2" charset="0"/>
          <a:cs typeface="Open Sans" pitchFamily="2" charset="0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None/>
        <a:defRPr lang="en-US" sz="2100" b="1" kern="1200" dirty="0">
          <a:solidFill>
            <a:schemeClr val="tx1"/>
          </a:solidFill>
          <a:effectLst/>
          <a:latin typeface="Sofia Sans" pitchFamily="2" charset="0"/>
          <a:ea typeface="Open Sans" pitchFamily="2" charset="0"/>
          <a:cs typeface="Open Sans" pitchFamily="2" charset="0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•"/>
        <a:defRPr lang="en-US" sz="1800" kern="1200" dirty="0">
          <a:solidFill>
            <a:schemeClr val="tx1">
              <a:lumMod val="75000"/>
              <a:lumOff val="25000"/>
            </a:schemeClr>
          </a:solidFill>
          <a:effectLst/>
          <a:latin typeface="Sofia Sans Semi Condensed Light" pitchFamily="2" charset="0"/>
          <a:ea typeface="Open Sans Light" pitchFamily="2" charset="0"/>
          <a:cs typeface="Open Sans Light" pitchFamily="2" charset="0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lang="en-US" sz="1200" kern="1200" dirty="0">
          <a:solidFill>
            <a:schemeClr val="tx1">
              <a:lumMod val="65000"/>
              <a:lumOff val="35000"/>
            </a:schemeClr>
          </a:solidFill>
          <a:effectLst/>
          <a:latin typeface="Sofia Sans Semi Condensed Light" pitchFamily="2" charset="0"/>
          <a:ea typeface="Open Sans Light" pitchFamily="2" charset="0"/>
          <a:cs typeface="Open Sans Light" pitchFamily="2" charset="0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lang="en-US" sz="1200" kern="1200" dirty="0">
          <a:solidFill>
            <a:schemeClr val="tx1">
              <a:lumMod val="65000"/>
              <a:lumOff val="35000"/>
            </a:schemeClr>
          </a:solidFill>
          <a:effectLst/>
          <a:latin typeface="Sofia Sans Semi Condensed Light" pitchFamily="2" charset="0"/>
          <a:ea typeface="Roboto" panose="02000000000000000000" pitchFamily="2" charset="0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lang="en-US" sz="1350" kern="1200" dirty="0">
          <a:solidFill>
            <a:schemeClr val="tx1"/>
          </a:solidFill>
          <a:effectLst>
            <a:outerShdw blurRad="50800" dir="16200000" rotWithShape="0">
              <a:prstClr val="black">
                <a:alpha val="40000"/>
              </a:prstClr>
            </a:outerShdw>
          </a:effectLst>
          <a:latin typeface="Sofia Sans" pitchFamily="2" charset="0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hyperlink" Target="Solution%20S04%20E06.html" TargetMode="External"/><Relationship Id="rId3" Type="http://schemas.openxmlformats.org/officeDocument/2006/relationships/hyperlink" Target="Solution%20S04%20E01.html" TargetMode="External"/><Relationship Id="rId7" Type="http://schemas.openxmlformats.org/officeDocument/2006/relationships/hyperlink" Target="Solution%20S04%20E03.html" TargetMode="External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hyperlink" Target="Solution%20S04%20E05.html" TargetMode="External"/><Relationship Id="rId5" Type="http://schemas.openxmlformats.org/officeDocument/2006/relationships/hyperlink" Target="Solution%20S04%20E02.html" TargetMode="Externa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hyperlink" Target="Solution%20S04%20E04.html" TargetMode="External"/><Relationship Id="rId1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colors/colors_names.asp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colors/colors_hsl.asp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bg-BG" dirty="0"/>
              <a:t>Решения </a:t>
            </a:r>
            <a:r>
              <a:rPr lang="en-US" dirty="0"/>
              <a:t>S04</a:t>
            </a:r>
          </a:p>
        </p:txBody>
      </p:sp>
      <p:sp>
        <p:nvSpPr>
          <p:cNvPr id="6" name="Content Placeholder 30">
            <a:extLst>
              <a:ext uri="{FF2B5EF4-FFF2-40B4-BE49-F238E27FC236}">
                <a16:creationId xmlns:a16="http://schemas.microsoft.com/office/drawing/2014/main" id="{7A005B95-693D-43F4-916D-B04BF7F3A46B}"/>
              </a:ext>
            </a:extLst>
          </p:cNvPr>
          <p:cNvSpPr txBox="1">
            <a:spLocks/>
          </p:cNvSpPr>
          <p:nvPr/>
        </p:nvSpPr>
        <p:spPr>
          <a:xfrm>
            <a:off x="0" y="4885551"/>
            <a:ext cx="9144000" cy="25794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00" b="0" kern="1200" spc="0" noProof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ofia Sans ExtraLight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sz="24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Lucida Sans Unicode" panose="020B0602030504020204" pitchFamily="34" charset="0"/>
              </a:defRPr>
            </a:lvl2pPr>
            <a:lvl3pPr marL="746125" indent="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ExtraLight" panose="02000000000000000000" pitchFamily="2" charset="0"/>
                <a:ea typeface="Roboto ExtraLight" panose="02000000000000000000" pitchFamily="2" charset="0"/>
                <a:cs typeface="Lucida Sans Unicode" panose="020B0602030504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ru-RU" dirty="0">
                <a:solidFill>
                  <a:prstClr val="black">
                    <a:lumMod val="65000"/>
                    <a:lumOff val="35000"/>
                  </a:prstClr>
                </a:solidFill>
                <a:latin typeface="Sofia Sans Semi Condensed Light" pitchFamily="2" charset="0"/>
              </a:rPr>
              <a:t>ОСНОВИ НА КОМПЮТЪРНАТА ГРАФИКА   •   проф. д-р ПАВЕЛ БОЙЧЕВ   •   ИТ-ФМИ-СУ   •   2025</a:t>
            </a:r>
          </a:p>
        </p:txBody>
      </p:sp>
      <p:pic>
        <p:nvPicPr>
          <p:cNvPr id="7" name="Picture 6">
            <a:hlinkClick r:id="rId3" action="ppaction://hlinkfile"/>
            <a:extLst>
              <a:ext uri="{FF2B5EF4-FFF2-40B4-BE49-F238E27FC236}">
                <a16:creationId xmlns:a16="http://schemas.microsoft.com/office/drawing/2014/main" id="{DCB728BA-6252-4D37-8398-8B181C0CA85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716" y="2728525"/>
            <a:ext cx="1684882" cy="914400"/>
          </a:xfrm>
          <a:prstGeom prst="rect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8" name="Picture 7">
            <a:hlinkClick r:id="rId5" action="ppaction://hlinkfile"/>
            <a:extLst>
              <a:ext uri="{FF2B5EF4-FFF2-40B4-BE49-F238E27FC236}">
                <a16:creationId xmlns:a16="http://schemas.microsoft.com/office/drawing/2014/main" id="{27752CF6-684A-49F2-B71D-7F3BD30192D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9558" y="2728525"/>
            <a:ext cx="1684884" cy="914400"/>
          </a:xfrm>
          <a:prstGeom prst="rect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9" name="Picture 8">
            <a:hlinkClick r:id="rId7" action="ppaction://hlinkfile"/>
            <a:extLst>
              <a:ext uri="{FF2B5EF4-FFF2-40B4-BE49-F238E27FC236}">
                <a16:creationId xmlns:a16="http://schemas.microsoft.com/office/drawing/2014/main" id="{FBCFA952-85AC-4E67-A421-722B17E3BE1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2728525"/>
            <a:ext cx="1684884" cy="914400"/>
          </a:xfrm>
          <a:prstGeom prst="rect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0" name="Picture 9">
            <a:hlinkClick r:id="rId9" action="ppaction://hlinkfile"/>
            <a:extLst>
              <a:ext uri="{FF2B5EF4-FFF2-40B4-BE49-F238E27FC236}">
                <a16:creationId xmlns:a16="http://schemas.microsoft.com/office/drawing/2014/main" id="{D039531A-9AC5-4B88-8435-18EC93FCD75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788" y="3723182"/>
            <a:ext cx="1684883" cy="914400"/>
          </a:xfrm>
          <a:prstGeom prst="rect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1" name="Picture 10">
            <a:hlinkClick r:id="rId11" action="ppaction://hlinkfile"/>
            <a:extLst>
              <a:ext uri="{FF2B5EF4-FFF2-40B4-BE49-F238E27FC236}">
                <a16:creationId xmlns:a16="http://schemas.microsoft.com/office/drawing/2014/main" id="{D6E7BC1E-D04E-4351-8DFE-6DD0F4EF23A2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9558" y="3723182"/>
            <a:ext cx="1684884" cy="914400"/>
          </a:xfrm>
          <a:prstGeom prst="rect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2" name="Picture 11">
            <a:hlinkClick r:id="rId13" action="ppaction://hlinkfile"/>
            <a:extLst>
              <a:ext uri="{FF2B5EF4-FFF2-40B4-BE49-F238E27FC236}">
                <a16:creationId xmlns:a16="http://schemas.microsoft.com/office/drawing/2014/main" id="{50224BFF-AC2C-4CFF-A215-5DF6DDEBFF70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1" y="3723182"/>
            <a:ext cx="1684883" cy="914400"/>
          </a:xfrm>
          <a:prstGeom prst="rect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Промени по светлината</a:t>
            </a:r>
          </a:p>
          <a:p>
            <a:pPr lvl="1"/>
            <a:r>
              <a:rPr lang="bg-BG" dirty="0"/>
              <a:t>Сменена е от </a:t>
            </a:r>
            <a:r>
              <a:rPr lang="en-US" dirty="0" err="1">
                <a:solidFill>
                  <a:schemeClr val="tx1"/>
                </a:solidFill>
                <a:latin typeface="Sofia Sans" pitchFamily="2" charset="0"/>
              </a:rPr>
              <a:t>PointLight</a:t>
            </a:r>
            <a:r>
              <a:rPr lang="bg-BG" dirty="0">
                <a:solidFill>
                  <a:schemeClr val="tx1"/>
                </a:solidFill>
              </a:rPr>
              <a:t> </a:t>
            </a:r>
            <a:r>
              <a:rPr lang="bg-BG" dirty="0"/>
              <a:t>на </a:t>
            </a:r>
            <a:r>
              <a:rPr lang="en-US" dirty="0" err="1">
                <a:solidFill>
                  <a:schemeClr val="tx1"/>
                </a:solidFill>
                <a:latin typeface="Sofia Sans" pitchFamily="2" charset="0"/>
              </a:rPr>
              <a:t>SpotLight</a:t>
            </a:r>
            <a:r>
              <a:rPr lang="en-US" dirty="0"/>
              <a:t>,</a:t>
            </a:r>
            <a:r>
              <a:rPr lang="bg-BG" dirty="0"/>
              <a:t> за да изглежда</a:t>
            </a:r>
            <a:br>
              <a:rPr lang="bg-BG" dirty="0"/>
            </a:br>
            <a:r>
              <a:rPr lang="bg-BG" dirty="0"/>
              <a:t>като от прожектор: </a:t>
            </a:r>
            <a:r>
              <a:rPr lang="en-GB" dirty="0">
                <a:solidFill>
                  <a:schemeClr val="tx1"/>
                </a:solidFill>
              </a:rPr>
              <a:t>light = new </a:t>
            </a:r>
            <a:r>
              <a:rPr lang="en-GB" dirty="0" err="1">
                <a:solidFill>
                  <a:schemeClr val="tx1"/>
                </a:solidFill>
                <a:latin typeface="Sofia Sans" pitchFamily="2" charset="0"/>
              </a:rPr>
              <a:t>THREE.SpotLight</a:t>
            </a:r>
            <a:r>
              <a:rPr lang="en-GB" dirty="0">
                <a:solidFill>
                  <a:schemeClr val="tx1"/>
                </a:solidFill>
              </a:rPr>
              <a:t>();</a:t>
            </a:r>
            <a:endParaRPr lang="bg-BG" dirty="0">
              <a:solidFill>
                <a:schemeClr val="tx1"/>
              </a:solidFill>
            </a:endParaRPr>
          </a:p>
          <a:p>
            <a:pPr lvl="1"/>
            <a:r>
              <a:rPr lang="bg-BG" dirty="0"/>
              <a:t>Параметърът </a:t>
            </a:r>
            <a:r>
              <a:rPr lang="en-GB" dirty="0">
                <a:solidFill>
                  <a:schemeClr val="tx1"/>
                </a:solidFill>
                <a:latin typeface="Sofia Sans" pitchFamily="2" charset="0"/>
              </a:rPr>
              <a:t>penumbra</a:t>
            </a:r>
            <a:r>
              <a:rPr lang="bg-BG" dirty="0"/>
              <a:t> (полусянка) определя рязкостта на контура на светлинния конус: </a:t>
            </a:r>
            <a:r>
              <a:rPr lang="en-GB" dirty="0" err="1">
                <a:solidFill>
                  <a:schemeClr val="tx1"/>
                </a:solidFill>
              </a:rPr>
              <a:t>light.</a:t>
            </a:r>
            <a:r>
              <a:rPr lang="en-GB" dirty="0" err="1">
                <a:solidFill>
                  <a:schemeClr val="tx1"/>
                </a:solidFill>
                <a:latin typeface="Sofia Sans" pitchFamily="2" charset="0"/>
              </a:rPr>
              <a:t>penumbra</a:t>
            </a:r>
            <a:r>
              <a:rPr lang="en-GB" dirty="0">
                <a:solidFill>
                  <a:schemeClr val="tx1"/>
                </a:solidFill>
              </a:rPr>
              <a:t> = 0.9;</a:t>
            </a:r>
            <a:endParaRPr lang="bg-BG" dirty="0">
              <a:solidFill>
                <a:schemeClr val="tx1"/>
              </a:solidFill>
            </a:endParaRPr>
          </a:p>
          <a:p>
            <a:pPr lvl="1"/>
            <a:r>
              <a:rPr lang="bg-BG" dirty="0"/>
              <a:t>Светлината също хвърля сянка: </a:t>
            </a:r>
            <a:r>
              <a:rPr lang="en-GB" dirty="0" err="1">
                <a:solidFill>
                  <a:schemeClr val="tx1"/>
                </a:solidFill>
              </a:rPr>
              <a:t>light.</a:t>
            </a:r>
            <a:r>
              <a:rPr lang="en-GB" dirty="0" err="1">
                <a:solidFill>
                  <a:schemeClr val="tx1"/>
                </a:solidFill>
                <a:latin typeface="Sofia Sans" pitchFamily="2" charset="0"/>
              </a:rPr>
              <a:t>castShadow</a:t>
            </a:r>
            <a:r>
              <a:rPr lang="en-GB" dirty="0">
                <a:solidFill>
                  <a:schemeClr val="tx1"/>
                </a:solidFill>
              </a:rPr>
              <a:t> = true;</a:t>
            </a:r>
            <a:endParaRPr lang="bg-BG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1833912"/>
      </p:ext>
    </p:extLst>
  </p:cSld>
  <p:clrMapOvr>
    <a:masterClrMapping/>
  </p:clrMapOvr>
  <p:transition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Решение на </a:t>
            </a:r>
            <a:r>
              <a:rPr lang="en-US" dirty="0"/>
              <a:t>S0</a:t>
            </a:r>
            <a:r>
              <a:rPr lang="bg-BG" dirty="0"/>
              <a:t>4</a:t>
            </a:r>
            <a:r>
              <a:rPr lang="en-US" dirty="0"/>
              <a:t> E0</a:t>
            </a:r>
            <a:r>
              <a:rPr lang="bg-BG" dirty="0"/>
              <a:t>6**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Форма на планетата</a:t>
            </a:r>
          </a:p>
          <a:p>
            <a:pPr lvl="1"/>
            <a:r>
              <a:rPr lang="bg-BG" dirty="0"/>
              <a:t>Използва се </a:t>
            </a:r>
            <a:r>
              <a:rPr lang="bg-BG" dirty="0" err="1"/>
              <a:t>икосаедър</a:t>
            </a:r>
            <a:r>
              <a:rPr lang="bg-BG" dirty="0"/>
              <a:t> с втори параметър,</a:t>
            </a:r>
            <a:br>
              <a:rPr lang="bg-BG" dirty="0"/>
            </a:br>
            <a:r>
              <a:rPr lang="bg-BG" dirty="0"/>
              <a:t>за да се раздробят стените на повече на брой</a:t>
            </a:r>
            <a:br>
              <a:rPr lang="bg-BG" dirty="0"/>
            </a:br>
            <a:r>
              <a:rPr lang="en-GB" dirty="0">
                <a:solidFill>
                  <a:schemeClr val="tx1"/>
                </a:solidFill>
              </a:rPr>
              <a:t>new </a:t>
            </a:r>
            <a:r>
              <a:rPr lang="en-GB" dirty="0" err="1">
                <a:solidFill>
                  <a:schemeClr val="tx1"/>
                </a:solidFill>
                <a:latin typeface="Sofia Sans" pitchFamily="2" charset="0"/>
              </a:rPr>
              <a:t>THREE.IcosahedronGeometry</a:t>
            </a:r>
            <a:r>
              <a:rPr lang="en-GB" dirty="0">
                <a:solidFill>
                  <a:schemeClr val="tx1"/>
                </a:solidFill>
              </a:rPr>
              <a:t>( 40, 10 );</a:t>
            </a:r>
            <a:endParaRPr lang="bg-BG" dirty="0">
              <a:solidFill>
                <a:schemeClr val="tx1"/>
              </a:solidFill>
            </a:endParaRPr>
          </a:p>
          <a:p>
            <a:pPr lvl="1"/>
            <a:r>
              <a:rPr lang="bg-BG" dirty="0"/>
              <a:t>Обхождат се координатите на върховете,</a:t>
            </a:r>
            <a:br>
              <a:rPr lang="bg-BG" dirty="0"/>
            </a:br>
            <a:r>
              <a:rPr lang="bg-BG" dirty="0"/>
              <a:t>които са записани в атрибута </a:t>
            </a:r>
            <a:r>
              <a:rPr lang="en-US" dirty="0">
                <a:solidFill>
                  <a:schemeClr val="tx1"/>
                </a:solidFill>
                <a:latin typeface="Sofia Sans" pitchFamily="2" charset="0"/>
              </a:rPr>
              <a:t>position</a:t>
            </a:r>
          </a:p>
          <a:p>
            <a:pPr lvl="1"/>
            <a:r>
              <a:rPr lang="bg-BG" dirty="0"/>
              <a:t>Всеки връх се умножаваме с число </a:t>
            </a:r>
            <a:r>
              <a:rPr lang="en-US" dirty="0"/>
              <a:t>(0.9, 1]</a:t>
            </a:r>
            <a:r>
              <a:rPr lang="bg-BG" dirty="0"/>
              <a:t> – ама защо?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276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84" t="31345" r="40776" b="38370"/>
          <a:stretch/>
        </p:blipFill>
        <p:spPr bwMode="auto">
          <a:xfrm rot="20700000" flipH="1">
            <a:off x="5534824" y="3345884"/>
            <a:ext cx="732557" cy="685800"/>
          </a:xfrm>
          <a:prstGeom prst="rect">
            <a:avLst/>
          </a:prstGeom>
          <a:noFill/>
          <a:ln>
            <a:noFill/>
          </a:ln>
          <a:scene3d>
            <a:camera prst="perspectiveHeroicExtremeLeftFacing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3" name="Freeform 72"/>
          <p:cNvSpPr/>
          <p:nvPr/>
        </p:nvSpPr>
        <p:spPr>
          <a:xfrm>
            <a:off x="5130386" y="1171539"/>
            <a:ext cx="1309007" cy="1191986"/>
          </a:xfrm>
          <a:custGeom>
            <a:avLst/>
            <a:gdLst>
              <a:gd name="connsiteX0" fmla="*/ 1153886 w 1745343"/>
              <a:gd name="connsiteY0" fmla="*/ 0 h 1589314"/>
              <a:gd name="connsiteX1" fmla="*/ 1375229 w 1745343"/>
              <a:gd name="connsiteY1" fmla="*/ 217714 h 1589314"/>
              <a:gd name="connsiteX2" fmla="*/ 1367972 w 1745343"/>
              <a:gd name="connsiteY2" fmla="*/ 537028 h 1589314"/>
              <a:gd name="connsiteX3" fmla="*/ 1745343 w 1745343"/>
              <a:gd name="connsiteY3" fmla="*/ 754743 h 1589314"/>
              <a:gd name="connsiteX4" fmla="*/ 1476829 w 1745343"/>
              <a:gd name="connsiteY4" fmla="*/ 1008743 h 1589314"/>
              <a:gd name="connsiteX5" fmla="*/ 1371600 w 1745343"/>
              <a:gd name="connsiteY5" fmla="*/ 1273628 h 1589314"/>
              <a:gd name="connsiteX6" fmla="*/ 1193800 w 1745343"/>
              <a:gd name="connsiteY6" fmla="*/ 1589314 h 1589314"/>
              <a:gd name="connsiteX7" fmla="*/ 838200 w 1745343"/>
              <a:gd name="connsiteY7" fmla="*/ 1426028 h 1589314"/>
              <a:gd name="connsiteX8" fmla="*/ 537029 w 1745343"/>
              <a:gd name="connsiteY8" fmla="*/ 1476828 h 1589314"/>
              <a:gd name="connsiteX9" fmla="*/ 315686 w 1745343"/>
              <a:gd name="connsiteY9" fmla="*/ 1277257 h 1589314"/>
              <a:gd name="connsiteX10" fmla="*/ 0 w 1745343"/>
              <a:gd name="connsiteY10" fmla="*/ 1099457 h 1589314"/>
              <a:gd name="connsiteX11" fmla="*/ 239486 w 1745343"/>
              <a:gd name="connsiteY11" fmla="*/ 747485 h 1589314"/>
              <a:gd name="connsiteX12" fmla="*/ 108858 w 1745343"/>
              <a:gd name="connsiteY12" fmla="*/ 449943 h 1589314"/>
              <a:gd name="connsiteX13" fmla="*/ 203200 w 1745343"/>
              <a:gd name="connsiteY13" fmla="*/ 112485 h 1589314"/>
              <a:gd name="connsiteX14" fmla="*/ 569686 w 1745343"/>
              <a:gd name="connsiteY14" fmla="*/ 94343 h 1589314"/>
              <a:gd name="connsiteX15" fmla="*/ 841829 w 1745343"/>
              <a:gd name="connsiteY15" fmla="*/ 148771 h 1589314"/>
              <a:gd name="connsiteX16" fmla="*/ 1153886 w 1745343"/>
              <a:gd name="connsiteY16" fmla="*/ 0 h 1589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45343" h="1589314">
                <a:moveTo>
                  <a:pt x="1153886" y="0"/>
                </a:moveTo>
                <a:lnTo>
                  <a:pt x="1375229" y="217714"/>
                </a:lnTo>
                <a:lnTo>
                  <a:pt x="1367972" y="537028"/>
                </a:lnTo>
                <a:lnTo>
                  <a:pt x="1745343" y="754743"/>
                </a:lnTo>
                <a:lnTo>
                  <a:pt x="1476829" y="1008743"/>
                </a:lnTo>
                <a:lnTo>
                  <a:pt x="1371600" y="1273628"/>
                </a:lnTo>
                <a:lnTo>
                  <a:pt x="1193800" y="1589314"/>
                </a:lnTo>
                <a:lnTo>
                  <a:pt x="838200" y="1426028"/>
                </a:lnTo>
                <a:lnTo>
                  <a:pt x="537029" y="1476828"/>
                </a:lnTo>
                <a:lnTo>
                  <a:pt x="315686" y="1277257"/>
                </a:lnTo>
                <a:lnTo>
                  <a:pt x="0" y="1099457"/>
                </a:lnTo>
                <a:lnTo>
                  <a:pt x="239486" y="747485"/>
                </a:lnTo>
                <a:lnTo>
                  <a:pt x="108858" y="449943"/>
                </a:lnTo>
                <a:lnTo>
                  <a:pt x="203200" y="112485"/>
                </a:lnTo>
                <a:lnTo>
                  <a:pt x="569686" y="94343"/>
                </a:lnTo>
                <a:lnTo>
                  <a:pt x="841829" y="148771"/>
                </a:lnTo>
                <a:lnTo>
                  <a:pt x="1153886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tx1">
                <a:lumMod val="50000"/>
                <a:lumOff val="50000"/>
              </a:schemeClr>
            </a:solidFill>
            <a:headEnd w="med" len="lg"/>
            <a:tailEnd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1350" dirty="0">
              <a:latin typeface="Sofia Sans" pitchFamily="2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bg-BG" dirty="0"/>
              <a:t>Защото така скъсяваме радиус-векторите</a:t>
            </a:r>
            <a:br>
              <a:rPr lang="bg-BG" dirty="0"/>
            </a:br>
            <a:r>
              <a:rPr lang="bg-BG" dirty="0"/>
              <a:t>със случайна дължина от 0 до 10%</a:t>
            </a:r>
          </a:p>
          <a:p>
            <a:pPr lvl="1"/>
            <a:endParaRPr lang="bg-BG" dirty="0"/>
          </a:p>
          <a:p>
            <a:pPr lvl="1"/>
            <a:endParaRPr lang="bg-BG" dirty="0"/>
          </a:p>
          <a:p>
            <a:pPr marL="342900" lvl="1" indent="0">
              <a:buNone/>
            </a:pPr>
            <a:endParaRPr lang="bg-BG" dirty="0"/>
          </a:p>
          <a:p>
            <a:r>
              <a:rPr lang="bg-BG" dirty="0"/>
              <a:t>Полет</a:t>
            </a:r>
          </a:p>
          <a:p>
            <a:pPr lvl="1"/>
            <a:r>
              <a:rPr lang="bg-BG" dirty="0"/>
              <a:t>Гледната точка е фиксирана</a:t>
            </a:r>
          </a:p>
          <a:p>
            <a:pPr lvl="1"/>
            <a:r>
              <a:rPr lang="bg-BG" dirty="0"/>
              <a:t>Въртим планетата</a:t>
            </a:r>
            <a:br>
              <a:rPr lang="bg-BG" dirty="0"/>
            </a:br>
            <a:endParaRPr lang="bg-BG" dirty="0"/>
          </a:p>
        </p:txBody>
      </p:sp>
      <p:grpSp>
        <p:nvGrpSpPr>
          <p:cNvPr id="17" name="Group 16"/>
          <p:cNvGrpSpPr/>
          <p:nvPr/>
        </p:nvGrpSpPr>
        <p:grpSpPr>
          <a:xfrm>
            <a:off x="5276824" y="1249941"/>
            <a:ext cx="1170734" cy="999284"/>
            <a:chOff x="3925422" y="2782422"/>
            <a:chExt cx="1560978" cy="1332378"/>
          </a:xfrm>
          <a:solidFill>
            <a:schemeClr val="bg1">
              <a:lumMod val="95000"/>
            </a:schemeClr>
          </a:solidFill>
        </p:grpSpPr>
        <p:cxnSp>
          <p:nvCxnSpPr>
            <p:cNvPr id="25" name="Straight Connector 24"/>
            <p:cNvCxnSpPr/>
            <p:nvPr/>
          </p:nvCxnSpPr>
          <p:spPr>
            <a:xfrm>
              <a:off x="4572000" y="2819400"/>
              <a:ext cx="0" cy="1295400"/>
            </a:xfrm>
            <a:prstGeom prst="line">
              <a:avLst/>
            </a:prstGeom>
            <a:grpFill/>
            <a:ln w="3175">
              <a:solidFill>
                <a:schemeClr val="tx1">
                  <a:lumMod val="50000"/>
                  <a:lumOff val="50000"/>
                </a:schemeClr>
              </a:solidFill>
              <a:headEnd type="triangle" w="med" len="lg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3962400" y="3429000"/>
              <a:ext cx="1524000" cy="0"/>
            </a:xfrm>
            <a:prstGeom prst="line">
              <a:avLst/>
            </a:prstGeom>
            <a:grpFill/>
            <a:ln w="3175">
              <a:solidFill>
                <a:schemeClr val="tx1">
                  <a:lumMod val="50000"/>
                  <a:lumOff val="50000"/>
                </a:schemeClr>
              </a:solidFill>
              <a:headEnd type="triangle" w="med" len="lg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3925422" y="2782422"/>
              <a:ext cx="1179978" cy="1179978"/>
            </a:xfrm>
            <a:prstGeom prst="line">
              <a:avLst/>
            </a:prstGeom>
            <a:grpFill/>
            <a:ln w="3175">
              <a:solidFill>
                <a:schemeClr val="tx1">
                  <a:lumMod val="50000"/>
                  <a:lumOff val="50000"/>
                </a:schemeClr>
              </a:solidFill>
              <a:headEnd type="triangle" w="med" len="lg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H="1">
              <a:off x="4038600" y="2895600"/>
              <a:ext cx="1066800" cy="1066800"/>
            </a:xfrm>
            <a:prstGeom prst="line">
              <a:avLst/>
            </a:prstGeom>
            <a:grpFill/>
            <a:ln w="3175">
              <a:solidFill>
                <a:schemeClr val="tx1">
                  <a:lumMod val="50000"/>
                  <a:lumOff val="50000"/>
                </a:schemeClr>
              </a:solidFill>
              <a:headEnd type="triangle" w="med" len="lg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/>
          <p:cNvGrpSpPr/>
          <p:nvPr/>
        </p:nvGrpSpPr>
        <p:grpSpPr>
          <a:xfrm rot="20247172">
            <a:off x="5139466" y="1200273"/>
            <a:ext cx="1131587" cy="1200404"/>
            <a:chOff x="3714498" y="2680626"/>
            <a:chExt cx="1508782" cy="1600539"/>
          </a:xfrm>
        </p:grpSpPr>
        <p:cxnSp>
          <p:nvCxnSpPr>
            <p:cNvPr id="40" name="Straight Connector 39"/>
            <p:cNvCxnSpPr/>
            <p:nvPr/>
          </p:nvCxnSpPr>
          <p:spPr>
            <a:xfrm rot="1352828">
              <a:off x="4259795" y="2777205"/>
              <a:ext cx="624411" cy="1503960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</a:schemeClr>
              </a:solidFill>
              <a:headEnd type="triangle" w="med" len="lg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 rot="1352828" flipV="1">
              <a:off x="3714498" y="3143572"/>
              <a:ext cx="1374968" cy="570857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</a:schemeClr>
              </a:solidFill>
              <a:headEnd type="triangle" w="med" len="lg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rot="1352828">
              <a:off x="3845915" y="3106999"/>
              <a:ext cx="1377365" cy="569196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</a:schemeClr>
              </a:solidFill>
              <a:headEnd type="triangle" w="med" len="lg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rot="1352828" flipH="1">
              <a:off x="4269354" y="2680626"/>
              <a:ext cx="614660" cy="1487380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</a:schemeClr>
              </a:solidFill>
              <a:headEnd type="triangle" w="med" len="lg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oup 73"/>
          <p:cNvGrpSpPr/>
          <p:nvPr/>
        </p:nvGrpSpPr>
        <p:grpSpPr>
          <a:xfrm>
            <a:off x="3136412" y="1044483"/>
            <a:ext cx="1371600" cy="1371600"/>
            <a:chOff x="403486" y="1950821"/>
            <a:chExt cx="1828800" cy="1828800"/>
          </a:xfrm>
          <a:solidFill>
            <a:schemeClr val="bg1">
              <a:lumMod val="95000"/>
            </a:schemeClr>
          </a:solidFill>
        </p:grpSpPr>
        <p:sp>
          <p:nvSpPr>
            <p:cNvPr id="55" name="Oval 54"/>
            <p:cNvSpPr/>
            <p:nvPr/>
          </p:nvSpPr>
          <p:spPr>
            <a:xfrm>
              <a:off x="403486" y="1950821"/>
              <a:ext cx="1828800" cy="1828800"/>
            </a:xfrm>
            <a:prstGeom prst="ellipse">
              <a:avLst/>
            </a:prstGeom>
            <a:grpFill/>
            <a:ln w="3175">
              <a:solidFill>
                <a:schemeClr val="tx1">
                  <a:lumMod val="50000"/>
                  <a:lumOff val="50000"/>
                </a:schemeClr>
              </a:solidFill>
              <a:headEnd w="med" len="lg"/>
              <a:tailEnd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 sz="1350" dirty="0">
                <a:latin typeface="Sofia Sans" pitchFamily="2" charset="0"/>
              </a:endParaRPr>
            </a:p>
          </p:txBody>
        </p:sp>
        <p:grpSp>
          <p:nvGrpSpPr>
            <p:cNvPr id="56" name="Group 55"/>
            <p:cNvGrpSpPr/>
            <p:nvPr/>
          </p:nvGrpSpPr>
          <p:grpSpPr>
            <a:xfrm>
              <a:off x="403486" y="1950821"/>
              <a:ext cx="1828800" cy="1828800"/>
              <a:chOff x="3657600" y="2514600"/>
              <a:chExt cx="1828800" cy="1828800"/>
            </a:xfrm>
            <a:grpFill/>
          </p:grpSpPr>
          <p:cxnSp>
            <p:nvCxnSpPr>
              <p:cNvPr id="57" name="Straight Connector 56"/>
              <p:cNvCxnSpPr>
                <a:stCxn id="55" idx="0"/>
                <a:endCxn id="55" idx="4"/>
              </p:cNvCxnSpPr>
              <p:nvPr/>
            </p:nvCxnSpPr>
            <p:spPr>
              <a:xfrm>
                <a:off x="4572000" y="2514600"/>
                <a:ext cx="0" cy="1828800"/>
              </a:xfrm>
              <a:prstGeom prst="line">
                <a:avLst/>
              </a:prstGeom>
              <a:grpFill/>
              <a:ln w="3175">
                <a:solidFill>
                  <a:schemeClr val="tx1">
                    <a:lumMod val="50000"/>
                    <a:lumOff val="50000"/>
                  </a:schemeClr>
                </a:solidFill>
                <a:headEnd type="triangle" w="med" len="lg"/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>
                <a:stCxn id="55" idx="2"/>
                <a:endCxn id="55" idx="6"/>
              </p:cNvCxnSpPr>
              <p:nvPr/>
            </p:nvCxnSpPr>
            <p:spPr>
              <a:xfrm>
                <a:off x="3657600" y="3429000"/>
                <a:ext cx="1828800" cy="0"/>
              </a:xfrm>
              <a:prstGeom prst="line">
                <a:avLst/>
              </a:prstGeom>
              <a:grpFill/>
              <a:ln w="3175">
                <a:solidFill>
                  <a:schemeClr val="tx1">
                    <a:lumMod val="50000"/>
                    <a:lumOff val="50000"/>
                  </a:schemeClr>
                </a:solidFill>
                <a:headEnd type="triangle" w="med" len="lg"/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>
                <a:stCxn id="55" idx="1"/>
                <a:endCxn id="55" idx="5"/>
              </p:cNvCxnSpPr>
              <p:nvPr/>
            </p:nvCxnSpPr>
            <p:spPr>
              <a:xfrm>
                <a:off x="3925422" y="2782422"/>
                <a:ext cx="1293156" cy="1293156"/>
              </a:xfrm>
              <a:prstGeom prst="line">
                <a:avLst/>
              </a:prstGeom>
              <a:grpFill/>
              <a:ln w="3175">
                <a:solidFill>
                  <a:schemeClr val="tx1">
                    <a:lumMod val="50000"/>
                    <a:lumOff val="50000"/>
                  </a:schemeClr>
                </a:solidFill>
                <a:headEnd type="triangle" w="med" len="lg"/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>
                <a:stCxn id="55" idx="7"/>
                <a:endCxn id="55" idx="3"/>
              </p:cNvCxnSpPr>
              <p:nvPr/>
            </p:nvCxnSpPr>
            <p:spPr>
              <a:xfrm flipH="1">
                <a:off x="3925422" y="2782422"/>
                <a:ext cx="1293156" cy="1293156"/>
              </a:xfrm>
              <a:prstGeom prst="line">
                <a:avLst/>
              </a:prstGeom>
              <a:grpFill/>
              <a:ln w="3175">
                <a:solidFill>
                  <a:schemeClr val="tx1">
                    <a:lumMod val="50000"/>
                    <a:lumOff val="50000"/>
                  </a:schemeClr>
                </a:solidFill>
                <a:headEnd type="triangle" w="med" len="lg"/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/>
          </p:nvGrpSpPr>
          <p:grpSpPr>
            <a:xfrm rot="20247172">
              <a:off x="403486" y="1950821"/>
              <a:ext cx="1828800" cy="1828800"/>
              <a:chOff x="3657600" y="2514600"/>
              <a:chExt cx="1828800" cy="1828800"/>
            </a:xfrm>
            <a:grpFill/>
          </p:grpSpPr>
          <p:cxnSp>
            <p:nvCxnSpPr>
              <p:cNvPr id="62" name="Straight Connector 61"/>
              <p:cNvCxnSpPr/>
              <p:nvPr/>
            </p:nvCxnSpPr>
            <p:spPr>
              <a:xfrm>
                <a:off x="4572000" y="2514600"/>
                <a:ext cx="0" cy="1828800"/>
              </a:xfrm>
              <a:prstGeom prst="line">
                <a:avLst/>
              </a:prstGeom>
              <a:grpFill/>
              <a:ln w="3175">
                <a:solidFill>
                  <a:schemeClr val="tx1">
                    <a:lumMod val="50000"/>
                    <a:lumOff val="50000"/>
                  </a:schemeClr>
                </a:solidFill>
                <a:headEnd type="triangle" w="med" len="lg"/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>
                <a:off x="3657600" y="3429000"/>
                <a:ext cx="1828800" cy="0"/>
              </a:xfrm>
              <a:prstGeom prst="line">
                <a:avLst/>
              </a:prstGeom>
              <a:grpFill/>
              <a:ln w="3175">
                <a:solidFill>
                  <a:schemeClr val="tx1">
                    <a:lumMod val="50000"/>
                    <a:lumOff val="50000"/>
                  </a:schemeClr>
                </a:solidFill>
                <a:headEnd type="triangle" w="med" len="lg"/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>
                <a:off x="3925422" y="2782422"/>
                <a:ext cx="1293156" cy="1293156"/>
              </a:xfrm>
              <a:prstGeom prst="line">
                <a:avLst/>
              </a:prstGeom>
              <a:grpFill/>
              <a:ln w="3175">
                <a:solidFill>
                  <a:schemeClr val="tx1">
                    <a:lumMod val="50000"/>
                    <a:lumOff val="50000"/>
                  </a:schemeClr>
                </a:solidFill>
                <a:headEnd type="triangle" w="med" len="lg"/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 flipH="1">
                <a:off x="3925422" y="2782422"/>
                <a:ext cx="1293156" cy="1293156"/>
              </a:xfrm>
              <a:prstGeom prst="line">
                <a:avLst/>
              </a:prstGeom>
              <a:grpFill/>
              <a:ln w="3175">
                <a:solidFill>
                  <a:schemeClr val="tx1">
                    <a:lumMod val="50000"/>
                    <a:lumOff val="50000"/>
                  </a:schemeClr>
                </a:solidFill>
                <a:headEnd type="triangle" w="med" len="lg"/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5" name="Freeform 74"/>
          <p:cNvSpPr/>
          <p:nvPr/>
        </p:nvSpPr>
        <p:spPr>
          <a:xfrm>
            <a:off x="3940629" y="3780064"/>
            <a:ext cx="1309007" cy="1191986"/>
          </a:xfrm>
          <a:custGeom>
            <a:avLst/>
            <a:gdLst>
              <a:gd name="connsiteX0" fmla="*/ 1153886 w 1745343"/>
              <a:gd name="connsiteY0" fmla="*/ 0 h 1589314"/>
              <a:gd name="connsiteX1" fmla="*/ 1375229 w 1745343"/>
              <a:gd name="connsiteY1" fmla="*/ 217714 h 1589314"/>
              <a:gd name="connsiteX2" fmla="*/ 1367972 w 1745343"/>
              <a:gd name="connsiteY2" fmla="*/ 537028 h 1589314"/>
              <a:gd name="connsiteX3" fmla="*/ 1745343 w 1745343"/>
              <a:gd name="connsiteY3" fmla="*/ 754743 h 1589314"/>
              <a:gd name="connsiteX4" fmla="*/ 1476829 w 1745343"/>
              <a:gd name="connsiteY4" fmla="*/ 1008743 h 1589314"/>
              <a:gd name="connsiteX5" fmla="*/ 1371600 w 1745343"/>
              <a:gd name="connsiteY5" fmla="*/ 1273628 h 1589314"/>
              <a:gd name="connsiteX6" fmla="*/ 1193800 w 1745343"/>
              <a:gd name="connsiteY6" fmla="*/ 1589314 h 1589314"/>
              <a:gd name="connsiteX7" fmla="*/ 838200 w 1745343"/>
              <a:gd name="connsiteY7" fmla="*/ 1426028 h 1589314"/>
              <a:gd name="connsiteX8" fmla="*/ 537029 w 1745343"/>
              <a:gd name="connsiteY8" fmla="*/ 1476828 h 1589314"/>
              <a:gd name="connsiteX9" fmla="*/ 315686 w 1745343"/>
              <a:gd name="connsiteY9" fmla="*/ 1277257 h 1589314"/>
              <a:gd name="connsiteX10" fmla="*/ 0 w 1745343"/>
              <a:gd name="connsiteY10" fmla="*/ 1099457 h 1589314"/>
              <a:gd name="connsiteX11" fmla="*/ 239486 w 1745343"/>
              <a:gd name="connsiteY11" fmla="*/ 747485 h 1589314"/>
              <a:gd name="connsiteX12" fmla="*/ 108858 w 1745343"/>
              <a:gd name="connsiteY12" fmla="*/ 449943 h 1589314"/>
              <a:gd name="connsiteX13" fmla="*/ 203200 w 1745343"/>
              <a:gd name="connsiteY13" fmla="*/ 112485 h 1589314"/>
              <a:gd name="connsiteX14" fmla="*/ 569686 w 1745343"/>
              <a:gd name="connsiteY14" fmla="*/ 94343 h 1589314"/>
              <a:gd name="connsiteX15" fmla="*/ 841829 w 1745343"/>
              <a:gd name="connsiteY15" fmla="*/ 148771 h 1589314"/>
              <a:gd name="connsiteX16" fmla="*/ 1153886 w 1745343"/>
              <a:gd name="connsiteY16" fmla="*/ 0 h 1589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45343" h="1589314">
                <a:moveTo>
                  <a:pt x="1153886" y="0"/>
                </a:moveTo>
                <a:lnTo>
                  <a:pt x="1375229" y="217714"/>
                </a:lnTo>
                <a:lnTo>
                  <a:pt x="1367972" y="537028"/>
                </a:lnTo>
                <a:lnTo>
                  <a:pt x="1745343" y="754743"/>
                </a:lnTo>
                <a:lnTo>
                  <a:pt x="1476829" y="1008743"/>
                </a:lnTo>
                <a:lnTo>
                  <a:pt x="1371600" y="1273628"/>
                </a:lnTo>
                <a:lnTo>
                  <a:pt x="1193800" y="1589314"/>
                </a:lnTo>
                <a:lnTo>
                  <a:pt x="838200" y="1426028"/>
                </a:lnTo>
                <a:lnTo>
                  <a:pt x="537029" y="1476828"/>
                </a:lnTo>
                <a:lnTo>
                  <a:pt x="315686" y="1277257"/>
                </a:lnTo>
                <a:lnTo>
                  <a:pt x="0" y="1099457"/>
                </a:lnTo>
                <a:lnTo>
                  <a:pt x="239486" y="747485"/>
                </a:lnTo>
                <a:lnTo>
                  <a:pt x="108858" y="449943"/>
                </a:lnTo>
                <a:lnTo>
                  <a:pt x="203200" y="112485"/>
                </a:lnTo>
                <a:lnTo>
                  <a:pt x="569686" y="94343"/>
                </a:lnTo>
                <a:lnTo>
                  <a:pt x="841829" y="148771"/>
                </a:lnTo>
                <a:lnTo>
                  <a:pt x="1153886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1350" dirty="0">
              <a:latin typeface="Sofia Sans" pitchFamily="2" charset="0"/>
            </a:endParaRPr>
          </a:p>
        </p:txBody>
      </p:sp>
      <p:sp>
        <p:nvSpPr>
          <p:cNvPr id="82" name="Arc 81"/>
          <p:cNvSpPr/>
          <p:nvPr/>
        </p:nvSpPr>
        <p:spPr>
          <a:xfrm>
            <a:off x="4235475" y="4028883"/>
            <a:ext cx="645448" cy="645448"/>
          </a:xfrm>
          <a:prstGeom prst="arc">
            <a:avLst>
              <a:gd name="adj1" fmla="val 2632519"/>
              <a:gd name="adj2" fmla="val 20009661"/>
            </a:avLst>
          </a:prstGeom>
          <a:ln w="3175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bg-BG" sz="1350" dirty="0">
              <a:latin typeface="Sofia Sans" pitchFamily="2" charset="0"/>
            </a:endParaRPr>
          </a:p>
        </p:txBody>
      </p:sp>
      <p:cxnSp>
        <p:nvCxnSpPr>
          <p:cNvPr id="84" name="Straight Arrow Connector 83"/>
          <p:cNvCxnSpPr/>
          <p:nvPr/>
        </p:nvCxnSpPr>
        <p:spPr>
          <a:xfrm flipH="1">
            <a:off x="5128378" y="3714750"/>
            <a:ext cx="515613" cy="17145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0286630"/>
      </p:ext>
    </p:extLst>
  </p:cSld>
  <p:clrMapOvr>
    <a:masterClrMapping/>
  </p:clrMapOvr>
  <p:transition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g-BG" dirty="0"/>
              <a:t>Край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Решение на </a:t>
            </a:r>
            <a:r>
              <a:rPr lang="en-US" dirty="0"/>
              <a:t>S0</a:t>
            </a:r>
            <a:r>
              <a:rPr lang="bg-BG" dirty="0"/>
              <a:t>4</a:t>
            </a:r>
            <a:r>
              <a:rPr lang="en-US" dirty="0"/>
              <a:t> E0</a:t>
            </a:r>
            <a:r>
              <a:rPr lang="bg-BG" dirty="0"/>
              <a:t>1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Чрез име на цвят</a:t>
            </a:r>
          </a:p>
          <a:p>
            <a:pPr lvl="1"/>
            <a:r>
              <a:rPr lang="bg-BG" dirty="0"/>
              <a:t>Името е взето от списъка с цветове на </a:t>
            </a:r>
            <a:r>
              <a:rPr lang="en-GB" spc="-113" dirty="0">
                <a:hlinkClick r:id="rId3"/>
              </a:rPr>
              <a:t>www.w3schools.com/colors/colors_names.asp</a:t>
            </a:r>
            <a:endParaRPr lang="bg-BG" spc="-113" dirty="0"/>
          </a:p>
          <a:p>
            <a:pPr lvl="1"/>
            <a:r>
              <a:rPr lang="bg-BG" dirty="0"/>
              <a:t>Намерен чрез търсене в мрежата на</a:t>
            </a:r>
            <a:br>
              <a:rPr lang="bg-BG" dirty="0"/>
            </a:br>
            <a:r>
              <a:rPr lang="en-US" dirty="0"/>
              <a:t>          </a:t>
            </a:r>
            <a:r>
              <a:rPr lang="en-US" dirty="0">
                <a:solidFill>
                  <a:schemeClr val="tx1"/>
                </a:solidFill>
              </a:rPr>
              <a:t>html color names</a:t>
            </a:r>
            <a:br>
              <a:rPr lang="bg-BG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          </a:t>
            </a:r>
            <a:r>
              <a:rPr lang="en-US" dirty="0" err="1">
                <a:solidFill>
                  <a:schemeClr val="tx1"/>
                </a:solidFill>
              </a:rPr>
              <a:t>css</a:t>
            </a:r>
            <a:r>
              <a:rPr lang="en-US" dirty="0">
                <a:solidFill>
                  <a:schemeClr val="tx1"/>
                </a:solidFill>
              </a:rPr>
              <a:t> color names</a:t>
            </a:r>
            <a:endParaRPr lang="bg-BG" dirty="0">
              <a:solidFill>
                <a:schemeClr val="tx1"/>
              </a:solidFill>
            </a:endParaRPr>
          </a:p>
          <a:p>
            <a:pPr lvl="1"/>
            <a:r>
              <a:rPr lang="bg-BG" dirty="0"/>
              <a:t>Примерно използване: </a:t>
            </a:r>
            <a:r>
              <a:rPr lang="en-GB" dirty="0">
                <a:solidFill>
                  <a:schemeClr val="tx1"/>
                </a:solidFill>
              </a:rPr>
              <a:t>new </a:t>
            </a:r>
            <a:r>
              <a:rPr lang="en-GB" dirty="0" err="1">
                <a:solidFill>
                  <a:schemeClr val="tx1"/>
                </a:solidFill>
                <a:latin typeface="Sofia Sans" pitchFamily="2" charset="0"/>
              </a:rPr>
              <a:t>THREE.Color</a:t>
            </a:r>
            <a:r>
              <a:rPr lang="en-GB" dirty="0">
                <a:solidFill>
                  <a:schemeClr val="tx1"/>
                </a:solidFill>
              </a:rPr>
              <a:t>( '</a:t>
            </a:r>
            <a:r>
              <a:rPr lang="en-GB" dirty="0" err="1">
                <a:solidFill>
                  <a:schemeClr val="tx1"/>
                </a:solidFill>
              </a:rPr>
              <a:t>peachpuff</a:t>
            </a:r>
            <a:r>
              <a:rPr lang="en-GB" dirty="0">
                <a:solidFill>
                  <a:schemeClr val="tx1"/>
                </a:solidFill>
              </a:rPr>
              <a:t>' );</a:t>
            </a:r>
            <a:endParaRPr lang="bg-BG" dirty="0">
              <a:solidFill>
                <a:schemeClr val="tx1"/>
              </a:solidFill>
            </a:endParaRPr>
          </a:p>
          <a:p>
            <a:pPr lvl="1"/>
            <a:endParaRPr lang="bg-BG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Чрез числа от 0 до 1</a:t>
            </a:r>
          </a:p>
          <a:p>
            <a:pPr lvl="1"/>
            <a:r>
              <a:rPr lang="bg-BG" dirty="0"/>
              <a:t>Числата за червено, зелено, синьо се „пакетират“ с конструктор за цвят: </a:t>
            </a:r>
            <a:r>
              <a:rPr lang="en-US" dirty="0">
                <a:solidFill>
                  <a:schemeClr val="tx1"/>
                </a:solidFill>
              </a:rPr>
              <a:t>new </a:t>
            </a:r>
            <a:r>
              <a:rPr lang="en-US" dirty="0" err="1">
                <a:solidFill>
                  <a:schemeClr val="tx1"/>
                </a:solidFill>
                <a:latin typeface="Sofia Sans" pitchFamily="2" charset="0"/>
              </a:rPr>
              <a:t>THREE.Color</a:t>
            </a:r>
            <a:r>
              <a:rPr lang="en-US" dirty="0">
                <a:solidFill>
                  <a:schemeClr val="tx1"/>
                </a:solidFill>
              </a:rPr>
              <a:t>(1,0.5,0)</a:t>
            </a:r>
            <a:endParaRPr lang="bg-BG" dirty="0">
              <a:solidFill>
                <a:schemeClr val="tx1"/>
              </a:solidFill>
            </a:endParaRPr>
          </a:p>
          <a:p>
            <a:r>
              <a:rPr lang="bg-BG" dirty="0"/>
              <a:t>Чрез шестнадесетично число</a:t>
            </a:r>
          </a:p>
          <a:p>
            <a:pPr lvl="1"/>
            <a:r>
              <a:rPr lang="bg-BG" dirty="0"/>
              <a:t>Префикс </a:t>
            </a:r>
            <a:r>
              <a:rPr lang="en-US" dirty="0">
                <a:solidFill>
                  <a:schemeClr val="tx1"/>
                </a:solidFill>
                <a:latin typeface="Sofia Sans" pitchFamily="2" charset="0"/>
              </a:rPr>
              <a:t>0x</a:t>
            </a:r>
            <a:r>
              <a:rPr lang="bg-BG" dirty="0">
                <a:solidFill>
                  <a:schemeClr val="tx1"/>
                </a:solidFill>
                <a:latin typeface="Sofia Sans" pitchFamily="2" charset="0"/>
              </a:rPr>
              <a:t> </a:t>
            </a:r>
            <a:r>
              <a:rPr lang="bg-BG" dirty="0"/>
              <a:t>на числа от 0 (</a:t>
            </a:r>
            <a:r>
              <a:rPr lang="en-US" dirty="0"/>
              <a:t>0x</a:t>
            </a:r>
            <a:r>
              <a:rPr lang="bg-BG" dirty="0"/>
              <a:t>00) до 255 (</a:t>
            </a:r>
            <a:r>
              <a:rPr lang="en-US" dirty="0"/>
              <a:t>0xFF): </a:t>
            </a:r>
            <a:r>
              <a:rPr lang="en-GB" dirty="0">
                <a:solidFill>
                  <a:schemeClr val="tx1"/>
                </a:solidFill>
                <a:latin typeface="Sofia Sans" pitchFamily="2" charset="0"/>
              </a:rPr>
              <a:t>0xFF007F</a:t>
            </a:r>
            <a:endParaRPr lang="bg-BG" dirty="0">
              <a:solidFill>
                <a:schemeClr val="tx1"/>
              </a:solidFill>
              <a:latin typeface="Sofia Sans" pitchFamily="2" charset="0"/>
            </a:endParaRPr>
          </a:p>
          <a:p>
            <a:r>
              <a:rPr lang="bg-BG" dirty="0"/>
              <a:t>Чрез стринг от RGB байтове</a:t>
            </a:r>
          </a:p>
          <a:p>
            <a:pPr lvl="1"/>
            <a:r>
              <a:rPr lang="bg-BG" dirty="0"/>
              <a:t>Цели числа от 0 до 255: </a:t>
            </a:r>
            <a:r>
              <a:rPr lang="en-GB" dirty="0">
                <a:solidFill>
                  <a:schemeClr val="tx1"/>
                </a:solidFill>
                <a:latin typeface="Sofia Sans" pitchFamily="2" charset="0"/>
              </a:rPr>
              <a:t>'</a:t>
            </a:r>
            <a:r>
              <a:rPr lang="en-GB" dirty="0" err="1">
                <a:solidFill>
                  <a:schemeClr val="tx1"/>
                </a:solidFill>
                <a:latin typeface="Sofia Sans" pitchFamily="2" charset="0"/>
              </a:rPr>
              <a:t>rgb</a:t>
            </a:r>
            <a:r>
              <a:rPr lang="en-GB" dirty="0">
                <a:solidFill>
                  <a:schemeClr val="tx1"/>
                </a:solidFill>
                <a:latin typeface="Sofia Sans" pitchFamily="2" charset="0"/>
              </a:rPr>
              <a:t>(0,127,255)'</a:t>
            </a:r>
            <a:endParaRPr lang="bg-BG" dirty="0">
              <a:solidFill>
                <a:schemeClr val="tx1"/>
              </a:solidFill>
              <a:latin typeface="Sofia Sans" pitchFamily="2" charset="0"/>
            </a:endParaRPr>
          </a:p>
          <a:p>
            <a:r>
              <a:rPr lang="bg-BG" dirty="0"/>
              <a:t>Чрез стринг от RGB проценти</a:t>
            </a:r>
          </a:p>
          <a:p>
            <a:pPr lvl="1"/>
            <a:r>
              <a:rPr lang="bg-BG" dirty="0"/>
              <a:t>Числа-проценти от 0% до 100%: </a:t>
            </a:r>
            <a:r>
              <a:rPr lang="bg-BG" dirty="0">
                <a:solidFill>
                  <a:schemeClr val="tx1"/>
                </a:solidFill>
                <a:latin typeface="Sofia Sans" pitchFamily="2" charset="0"/>
              </a:rPr>
              <a:t>'</a:t>
            </a:r>
            <a:r>
              <a:rPr lang="en-GB" dirty="0" err="1">
                <a:solidFill>
                  <a:schemeClr val="tx1"/>
                </a:solidFill>
                <a:latin typeface="Sofia Sans" pitchFamily="2" charset="0"/>
              </a:rPr>
              <a:t>rgb</a:t>
            </a:r>
            <a:r>
              <a:rPr lang="en-GB" dirty="0">
                <a:solidFill>
                  <a:schemeClr val="tx1"/>
                </a:solidFill>
                <a:latin typeface="Sofia Sans" pitchFamily="2" charset="0"/>
              </a:rPr>
              <a:t>(50%,100%,0%)</a:t>
            </a:r>
            <a:r>
              <a:rPr lang="bg-BG" dirty="0">
                <a:solidFill>
                  <a:schemeClr val="tx1"/>
                </a:solidFill>
                <a:latin typeface="Sofia Sans" pitchFamily="2" charset="0"/>
              </a:rPr>
              <a:t>'</a:t>
            </a:r>
          </a:p>
        </p:txBody>
      </p:sp>
    </p:spTree>
    <p:extLst>
      <p:ext uri="{BB962C8B-B14F-4D97-AF65-F5344CB8AC3E}">
        <p14:creationId xmlns:p14="http://schemas.microsoft.com/office/powerpoint/2010/main" val="1601482134"/>
      </p:ext>
    </p:extLst>
  </p:cSld>
  <p:clrMapOvr>
    <a:masterClrMapping/>
  </p:clrMapOvr>
  <p:transition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Решение на </a:t>
            </a:r>
            <a:r>
              <a:rPr lang="en-US" dirty="0"/>
              <a:t>S0</a:t>
            </a:r>
            <a:r>
              <a:rPr lang="bg-BG" dirty="0"/>
              <a:t>4</a:t>
            </a:r>
            <a:r>
              <a:rPr lang="en-US" dirty="0"/>
              <a:t> E02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Използване на </a:t>
            </a:r>
            <a:r>
              <a:rPr lang="en-US" dirty="0" err="1"/>
              <a:t>HSL</a:t>
            </a:r>
            <a:r>
              <a:rPr lang="bg-BG" dirty="0"/>
              <a:t> цветове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Sofia Sans" pitchFamily="2" charset="0"/>
              </a:rPr>
              <a:t>H</a:t>
            </a:r>
            <a:r>
              <a:rPr lang="en-US" dirty="0"/>
              <a:t> (hue)</a:t>
            </a:r>
            <a:r>
              <a:rPr lang="bg-BG" dirty="0"/>
              <a:t> е за цвят – ъгъл от 0</a:t>
            </a:r>
            <a:r>
              <a:rPr lang="bg-BG" dirty="0">
                <a:sym typeface="Symbol"/>
              </a:rPr>
              <a:t> до 36</a:t>
            </a:r>
            <a:r>
              <a:rPr lang="bg-BG" dirty="0"/>
              <a:t>0</a:t>
            </a:r>
            <a:r>
              <a:rPr lang="bg-BG" dirty="0">
                <a:sym typeface="Symbol"/>
              </a:rPr>
              <a:t>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Sofia Sans" pitchFamily="2" charset="0"/>
              </a:rPr>
              <a:t>S</a:t>
            </a:r>
            <a:r>
              <a:rPr lang="en-US" dirty="0"/>
              <a:t> (saturation)</a:t>
            </a:r>
            <a:r>
              <a:rPr lang="bg-BG" dirty="0"/>
              <a:t> е за наситеност – 0% за черно-бял цвят</a:t>
            </a:r>
            <a:br>
              <a:rPr lang="bg-BG" dirty="0"/>
            </a:br>
            <a:r>
              <a:rPr lang="bg-BG" dirty="0"/>
              <a:t>до 100% за пълноцветен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Sofia Sans" pitchFamily="2" charset="0"/>
              </a:rPr>
              <a:t>L</a:t>
            </a:r>
            <a:r>
              <a:rPr lang="en-US" dirty="0"/>
              <a:t> (lightness)</a:t>
            </a:r>
            <a:r>
              <a:rPr lang="bg-BG" dirty="0"/>
              <a:t> е за осветеност – 0% е черно, 50% е нормална осветеност, 100% е бяло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Реализация</a:t>
            </a:r>
          </a:p>
          <a:p>
            <a:pPr lvl="1"/>
            <a:r>
              <a:rPr lang="bg-BG" dirty="0"/>
              <a:t>Конкатенация на стрингове с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  <a:latin typeface="Sofia Sans" pitchFamily="2" charset="0"/>
              </a:rPr>
              <a:t>+</a:t>
            </a:r>
            <a:endParaRPr lang="bg-BG" dirty="0">
              <a:solidFill>
                <a:schemeClr val="tx1"/>
              </a:solidFill>
              <a:latin typeface="Sofia Sans" pitchFamily="2" charset="0"/>
            </a:endParaRPr>
          </a:p>
          <a:p>
            <a:pPr lvl="1"/>
            <a:r>
              <a:rPr lang="bg-BG" dirty="0"/>
              <a:t>Брой сфери </a:t>
            </a:r>
            <a:r>
              <a:rPr lang="en-US" dirty="0"/>
              <a:t>N, </a:t>
            </a:r>
            <a:r>
              <a:rPr lang="bg-BG" dirty="0"/>
              <a:t>текущ индекс </a:t>
            </a:r>
            <a:r>
              <a:rPr lang="en-US" dirty="0" err="1"/>
              <a:t>i</a:t>
            </a:r>
            <a:r>
              <a:rPr lang="en-US" dirty="0">
                <a:sym typeface="Symbol"/>
              </a:rPr>
              <a:t></a:t>
            </a:r>
            <a:r>
              <a:rPr lang="en-US" dirty="0"/>
              <a:t>[0,N-1]</a:t>
            </a:r>
          </a:p>
          <a:p>
            <a:pPr lvl="1"/>
            <a:r>
              <a:rPr lang="bg-BG" dirty="0"/>
              <a:t>Градусът на цвета е </a:t>
            </a:r>
            <a:r>
              <a:rPr lang="en-US" dirty="0"/>
              <a:t>360*</a:t>
            </a:r>
            <a:r>
              <a:rPr lang="en-US" dirty="0" err="1"/>
              <a:t>i</a:t>
            </a:r>
            <a:r>
              <a:rPr lang="en-US" dirty="0"/>
              <a:t>/N</a:t>
            </a:r>
          </a:p>
          <a:p>
            <a:pPr lvl="1"/>
            <a:r>
              <a:rPr lang="bg-BG" dirty="0"/>
              <a:t>Задаване на цвета чрез композиране на стринг</a:t>
            </a:r>
            <a:br>
              <a:rPr lang="bg-BG" dirty="0"/>
            </a:br>
            <a:r>
              <a:rPr lang="bg-BG" dirty="0"/>
              <a:t>от </a:t>
            </a:r>
            <a:r>
              <a:rPr lang="en-US" dirty="0" err="1"/>
              <a:t>HSL</a:t>
            </a:r>
            <a:r>
              <a:rPr lang="bg-BG" dirty="0"/>
              <a:t> цвят: </a:t>
            </a:r>
            <a:r>
              <a:rPr lang="en-GB" dirty="0">
                <a:solidFill>
                  <a:schemeClr val="tx1"/>
                </a:solidFill>
                <a:latin typeface="Sofia Sans" pitchFamily="2" charset="0"/>
              </a:rPr>
              <a:t>'</a:t>
            </a:r>
            <a:r>
              <a:rPr lang="en-GB" dirty="0" err="1">
                <a:solidFill>
                  <a:schemeClr val="tx1"/>
                </a:solidFill>
                <a:latin typeface="Sofia Sans" pitchFamily="2" charset="0"/>
              </a:rPr>
              <a:t>hsl</a:t>
            </a:r>
            <a:r>
              <a:rPr lang="en-GB" dirty="0">
                <a:solidFill>
                  <a:schemeClr val="tx1"/>
                </a:solidFill>
                <a:latin typeface="Sofia Sans" pitchFamily="2" charset="0"/>
              </a:rPr>
              <a:t>('+360*</a:t>
            </a:r>
            <a:r>
              <a:rPr lang="en-GB" dirty="0" err="1">
                <a:solidFill>
                  <a:schemeClr val="tx1"/>
                </a:solidFill>
                <a:latin typeface="Sofia Sans" pitchFamily="2" charset="0"/>
              </a:rPr>
              <a:t>i</a:t>
            </a:r>
            <a:r>
              <a:rPr lang="en-GB" dirty="0">
                <a:solidFill>
                  <a:schemeClr val="tx1"/>
                </a:solidFill>
                <a:latin typeface="Sofia Sans" pitchFamily="2" charset="0"/>
              </a:rPr>
              <a:t>/N+',100%,50%)'</a:t>
            </a:r>
            <a:endParaRPr lang="bg-BG" dirty="0">
              <a:solidFill>
                <a:schemeClr val="tx1"/>
              </a:solidFill>
              <a:latin typeface="Sofia Sans" pitchFamily="2" charset="0"/>
            </a:endParaRPr>
          </a:p>
          <a:p>
            <a:r>
              <a:rPr lang="bg-BG" dirty="0"/>
              <a:t>Интерактивна проба</a:t>
            </a:r>
          </a:p>
          <a:p>
            <a:pPr lvl="1"/>
            <a:r>
              <a:rPr lang="en-US" dirty="0">
                <a:hlinkClick r:id="rId3"/>
              </a:rPr>
              <a:t>www.w3schools.com/colors/colors_hsl.asp</a:t>
            </a:r>
            <a:endParaRPr lang="bg-BG" dirty="0"/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646712716"/>
      </p:ext>
    </p:extLst>
  </p:cSld>
  <p:clrMapOvr>
    <a:masterClrMapping/>
  </p:clrMapOvr>
  <p:transition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Решение на </a:t>
            </a:r>
            <a:r>
              <a:rPr lang="en-US" dirty="0"/>
              <a:t>S0</a:t>
            </a:r>
            <a:r>
              <a:rPr lang="bg-BG" dirty="0"/>
              <a:t>4</a:t>
            </a:r>
            <a:r>
              <a:rPr lang="en-US" dirty="0"/>
              <a:t> E03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Стени на куб</a:t>
            </a:r>
          </a:p>
          <a:p>
            <a:pPr lvl="1"/>
            <a:r>
              <a:rPr lang="bg-BG" dirty="0"/>
              <a:t>Има 6 четириъгълни стени</a:t>
            </a:r>
            <a:r>
              <a:rPr lang="en-US" dirty="0"/>
              <a:t>, </a:t>
            </a:r>
            <a:r>
              <a:rPr lang="bg-BG" dirty="0"/>
              <a:t>сглобени от 12 триъгълника</a:t>
            </a:r>
          </a:p>
          <a:p>
            <a:pPr lvl="1"/>
            <a:r>
              <a:rPr lang="bg-BG" dirty="0"/>
              <a:t>Ако материалът е масив от 6 материала с различни цветове, всеки ще се ползва за отделна стена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bg-BG" dirty="0"/>
              <a:t>За самостоятелна работа</a:t>
            </a:r>
          </a:p>
          <a:p>
            <a:pPr lvl="1"/>
            <a:r>
              <a:rPr lang="bg-BG" dirty="0"/>
              <a:t>А ако обектът е сфера, а не куб?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Решение на </a:t>
            </a:r>
            <a:r>
              <a:rPr lang="en-US"/>
              <a:t>S0</a:t>
            </a:r>
            <a:r>
              <a:rPr lang="bg-BG"/>
              <a:t>4</a:t>
            </a:r>
            <a:r>
              <a:rPr lang="en-US"/>
              <a:t> E04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Светлини</a:t>
            </a:r>
          </a:p>
          <a:p>
            <a:pPr lvl="1"/>
            <a:r>
              <a:rPr lang="bg-BG" dirty="0"/>
              <a:t>Добавят се като подобекти на сферите</a:t>
            </a:r>
          </a:p>
          <a:p>
            <a:pPr lvl="1"/>
            <a:r>
              <a:rPr lang="bg-BG" dirty="0"/>
              <a:t>Цветът се дава на конструктора</a:t>
            </a:r>
          </a:p>
          <a:p>
            <a:r>
              <a:rPr lang="bg-BG" dirty="0"/>
              <a:t>Движение на светлините</a:t>
            </a:r>
          </a:p>
          <a:p>
            <a:pPr lvl="1"/>
            <a:r>
              <a:rPr lang="bg-BG" dirty="0"/>
              <a:t>Не се движат светлините, а сферите</a:t>
            </a:r>
          </a:p>
          <a:p>
            <a:pPr lvl="1"/>
            <a:r>
              <a:rPr lang="bg-BG" dirty="0"/>
              <a:t>Светлините са само „закачени“ за сферите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Решение на </a:t>
            </a:r>
            <a:r>
              <a:rPr lang="en-US" dirty="0"/>
              <a:t>S0</a:t>
            </a:r>
            <a:r>
              <a:rPr lang="bg-BG" dirty="0"/>
              <a:t>4</a:t>
            </a:r>
            <a:r>
              <a:rPr lang="en-US" dirty="0"/>
              <a:t> E0</a:t>
            </a:r>
            <a:r>
              <a:rPr lang="bg-BG" dirty="0"/>
              <a:t>5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Промени по </a:t>
            </a:r>
            <a:r>
              <a:rPr lang="en-US" dirty="0"/>
              <a:t>renderer</a:t>
            </a:r>
            <a:endParaRPr lang="bg-BG" dirty="0"/>
          </a:p>
          <a:p>
            <a:pPr lvl="1"/>
            <a:r>
              <a:rPr lang="bg-BG" dirty="0"/>
              <a:t>Използване на алгоритъм с карта на сянката</a:t>
            </a:r>
          </a:p>
          <a:p>
            <a:pPr marL="803275" lvl="2" indent="0">
              <a:buNone/>
            </a:pPr>
            <a:r>
              <a:rPr lang="bg-BG" dirty="0"/>
              <a:t>(не е най-точен, но е бърз)</a:t>
            </a:r>
          </a:p>
          <a:p>
            <a:pPr lvl="1"/>
            <a:r>
              <a:rPr lang="bg-BG" dirty="0"/>
              <a:t>Включва се с </a:t>
            </a:r>
            <a:r>
              <a:rPr lang="en-GB" dirty="0" err="1">
                <a:solidFill>
                  <a:schemeClr val="tx1"/>
                </a:solidFill>
                <a:latin typeface="Sofia Sans" pitchFamily="2" charset="0"/>
              </a:rPr>
              <a:t>renderer.shadowMap.enabled</a:t>
            </a:r>
            <a:r>
              <a:rPr lang="en-GB" dirty="0">
                <a:solidFill>
                  <a:schemeClr val="tx1"/>
                </a:solidFill>
                <a:latin typeface="Sofia Sans" pitchFamily="2" charset="0"/>
              </a:rPr>
              <a:t> = true;</a:t>
            </a:r>
          </a:p>
          <a:p>
            <a:pPr lvl="1"/>
            <a:r>
              <a:rPr lang="bg-BG" dirty="0"/>
              <a:t>Използва се сянка тип </a:t>
            </a:r>
            <a:r>
              <a:rPr lang="en-US" dirty="0"/>
              <a:t>PCF (Percentage-close filtering)</a:t>
            </a:r>
            <a:br>
              <a:rPr lang="bg-BG" dirty="0"/>
            </a:br>
            <a:r>
              <a:rPr lang="bg-BG" dirty="0"/>
              <a:t>с меки сенки </a:t>
            </a:r>
            <a:r>
              <a:rPr lang="en-GB" dirty="0">
                <a:solidFill>
                  <a:schemeClr val="tx1"/>
                </a:solidFill>
                <a:latin typeface="Sofia Sans" pitchFamily="2" charset="0"/>
              </a:rPr>
              <a:t>….type = </a:t>
            </a:r>
            <a:r>
              <a:rPr lang="en-GB" dirty="0" err="1">
                <a:solidFill>
                  <a:schemeClr val="tx1"/>
                </a:solidFill>
                <a:latin typeface="Sofia Sans" pitchFamily="2" charset="0"/>
              </a:rPr>
              <a:t>THREE.PCFSoftShadowMap</a:t>
            </a:r>
            <a:r>
              <a:rPr lang="en-GB" dirty="0">
                <a:solidFill>
                  <a:schemeClr val="tx1"/>
                </a:solidFill>
              </a:rPr>
              <a:t>;</a:t>
            </a:r>
            <a:endParaRPr lang="bg-BG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Промени по платформата</a:t>
            </a:r>
          </a:p>
          <a:p>
            <a:pPr lvl="1"/>
            <a:r>
              <a:rPr lang="bg-BG" dirty="0"/>
              <a:t>Съгласна е да има сянка: </a:t>
            </a:r>
            <a:r>
              <a:rPr lang="en-GB" dirty="0" err="1">
                <a:solidFill>
                  <a:schemeClr val="tx1"/>
                </a:solidFill>
              </a:rPr>
              <a:t>platform.</a:t>
            </a:r>
            <a:r>
              <a:rPr lang="en-GB" dirty="0" err="1">
                <a:solidFill>
                  <a:schemeClr val="tx1"/>
                </a:solidFill>
                <a:latin typeface="Sofia Sans" pitchFamily="2" charset="0"/>
              </a:rPr>
              <a:t>receiveShadow</a:t>
            </a:r>
            <a:r>
              <a:rPr lang="en-GB" dirty="0">
                <a:solidFill>
                  <a:schemeClr val="tx1"/>
                </a:solidFill>
              </a:rPr>
              <a:t> = true;</a:t>
            </a:r>
            <a:endParaRPr lang="bg-BG" dirty="0">
              <a:solidFill>
                <a:schemeClr val="tx1"/>
              </a:solidFill>
            </a:endParaRPr>
          </a:p>
          <a:p>
            <a:r>
              <a:rPr lang="bg-BG" dirty="0"/>
              <a:t>Промени по тора</a:t>
            </a:r>
          </a:p>
          <a:p>
            <a:pPr lvl="1"/>
            <a:r>
              <a:rPr lang="bg-BG" dirty="0"/>
              <a:t>Убеден е, да хвърля сянка: </a:t>
            </a:r>
            <a:r>
              <a:rPr lang="en-GB" dirty="0" err="1">
                <a:solidFill>
                  <a:schemeClr val="tx1"/>
                </a:solidFill>
              </a:rPr>
              <a:t>torus.</a:t>
            </a:r>
            <a:r>
              <a:rPr lang="en-GB" dirty="0" err="1">
                <a:solidFill>
                  <a:schemeClr val="tx1"/>
                </a:solidFill>
                <a:latin typeface="Sofia Sans" pitchFamily="2" charset="0"/>
              </a:rPr>
              <a:t>castShadow</a:t>
            </a:r>
            <a:r>
              <a:rPr lang="en-GB" dirty="0">
                <a:solidFill>
                  <a:schemeClr val="tx1"/>
                </a:solidFill>
              </a:rPr>
              <a:t> = true;</a:t>
            </a:r>
            <a:endParaRPr lang="bg-BG" dirty="0">
              <a:solidFill>
                <a:schemeClr val="tx1"/>
              </a:solidFill>
            </a:endParaRPr>
          </a:p>
          <a:p>
            <a:r>
              <a:rPr lang="bg-BG" dirty="0">
                <a:solidFill>
                  <a:schemeClr val="tx1"/>
                </a:solidFill>
              </a:rPr>
              <a:t>Действие на </a:t>
            </a:r>
            <a:r>
              <a:rPr lang="en-US" dirty="0">
                <a:solidFill>
                  <a:schemeClr val="tx1"/>
                </a:solidFill>
              </a:rPr>
              <a:t>Three.js</a:t>
            </a:r>
          </a:p>
          <a:p>
            <a:pPr lvl="1"/>
            <a:r>
              <a:rPr lang="bg-BG" dirty="0"/>
              <a:t>Проверява само за сенки от обектите (и светлините)</a:t>
            </a:r>
            <a:br>
              <a:rPr lang="bg-BG" dirty="0"/>
            </a:br>
            <a:r>
              <a:rPr lang="bg-BG" dirty="0"/>
              <a:t>с </a:t>
            </a:r>
            <a:r>
              <a:rPr lang="en-GB" dirty="0" err="1">
                <a:solidFill>
                  <a:schemeClr val="tx1"/>
                </a:solidFill>
                <a:latin typeface="Sofia Sans" pitchFamily="2" charset="0"/>
              </a:rPr>
              <a:t>castShadow</a:t>
            </a:r>
            <a:r>
              <a:rPr lang="bg-BG" dirty="0">
                <a:solidFill>
                  <a:schemeClr val="tx1"/>
                </a:solidFill>
              </a:rPr>
              <a:t> </a:t>
            </a:r>
            <a:r>
              <a:rPr lang="bg-BG" dirty="0"/>
              <a:t>върху обектите с </a:t>
            </a:r>
            <a:r>
              <a:rPr lang="en-GB" dirty="0" err="1">
                <a:solidFill>
                  <a:schemeClr val="tx1"/>
                </a:solidFill>
                <a:latin typeface="Sofia Sans" pitchFamily="2" charset="0"/>
              </a:rPr>
              <a:t>receiveShadow</a:t>
            </a:r>
            <a:endParaRPr lang="bg-BG" dirty="0">
              <a:solidFill>
                <a:schemeClr val="tx1"/>
              </a:solidFill>
              <a:latin typeface="Sofia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643979"/>
      </p:ext>
    </p:extLst>
  </p:cSld>
  <p:clrMapOvr>
    <a:masterClrMapping/>
  </p:clrMapOvr>
  <p:transition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640</Words>
  <Application>Microsoft Office PowerPoint</Application>
  <PresentationFormat>On-screen Show (16:9)</PresentationFormat>
  <Paragraphs>82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Roboto SemiBold</vt:lpstr>
      <vt:lpstr>Sofia Sans Semi Condensed Light</vt:lpstr>
      <vt:lpstr>Open Sans Light</vt:lpstr>
      <vt:lpstr>Roboto Light</vt:lpstr>
      <vt:lpstr>Open Sans</vt:lpstr>
      <vt:lpstr>Symbol</vt:lpstr>
      <vt:lpstr>Arial</vt:lpstr>
      <vt:lpstr>Sofia Sans</vt:lpstr>
      <vt:lpstr>Sofia Sans ExtraBold</vt:lpstr>
      <vt:lpstr>Roboto</vt:lpstr>
      <vt:lpstr>Calibri</vt:lpstr>
      <vt:lpstr>Office Theme</vt:lpstr>
      <vt:lpstr>PowerPoint Presentation</vt:lpstr>
      <vt:lpstr>Решение на S04 E01</vt:lpstr>
      <vt:lpstr>PowerPoint Presentation</vt:lpstr>
      <vt:lpstr>Решение на S04 E02</vt:lpstr>
      <vt:lpstr>PowerPoint Presentation</vt:lpstr>
      <vt:lpstr>Решение на S04 E03</vt:lpstr>
      <vt:lpstr>Решение на S04 E04</vt:lpstr>
      <vt:lpstr>Решение на S04 E05</vt:lpstr>
      <vt:lpstr>PowerPoint Presentation</vt:lpstr>
      <vt:lpstr>PowerPoint Presentation</vt:lpstr>
      <vt:lpstr>Решение на S04 E06**</vt:lpstr>
      <vt:lpstr>PowerPoint Presentation</vt:lpstr>
      <vt:lpstr>Край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2012-07-28T11:33:16Z</dcterms:created>
  <dcterms:modified xsi:type="dcterms:W3CDTF">2025-09-23T08:44:10Z</dcterms:modified>
</cp:coreProperties>
</file>

<file path=docProps/thumbnail.jpeg>
</file>